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8" r:id="rId3"/>
    <p:sldId id="340" r:id="rId4"/>
    <p:sldId id="343" r:id="rId5"/>
    <p:sldId id="341" r:id="rId6"/>
    <p:sldId id="342" r:id="rId7"/>
    <p:sldId id="344" r:id="rId8"/>
    <p:sldId id="345" r:id="rId9"/>
    <p:sldId id="346" r:id="rId10"/>
    <p:sldId id="347" r:id="rId11"/>
    <p:sldId id="348" r:id="rId12"/>
    <p:sldId id="349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2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2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2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2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E02"/>
    <a:srgbClr val="0000CC"/>
    <a:srgbClr val="CC00CC"/>
    <a:srgbClr val="265A49"/>
    <a:srgbClr val="FF0066"/>
    <a:srgbClr val="9900CC"/>
    <a:srgbClr val="5C0426"/>
    <a:srgbClr val="4B5C29"/>
    <a:srgbClr val="7F7F7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8477" autoAdjust="0"/>
  </p:normalViewPr>
  <p:slideViewPr>
    <p:cSldViewPr>
      <p:cViewPr varScale="1">
        <p:scale>
          <a:sx n="75" d="100"/>
          <a:sy n="7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6" descr="slide footer_green_3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slide header_green_3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160020"/>
            <a:ext cx="316992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C17923D-AABC-4638-9057-406C2ACB981C}" type="datetime1">
              <a:rPr lang="en-US"/>
              <a:pPr/>
              <a:t>3/8/2012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12800" y="9041130"/>
            <a:ext cx="5120640" cy="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7281" y="9119474"/>
            <a:ext cx="113622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595BD0D-31DC-4343-9ABD-D5CDEC1BB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5-31T01:32:17.33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8BC5C8A5-F63E-4A1A-B927-9C05741B1174}" type="datetime1">
              <a:rPr lang="en-US"/>
              <a:pPr/>
              <a:t>3/8/2012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6AC1B81C-494D-40D4-919F-908E9D9F3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11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A8363-D5C6-461B-ADCA-D74AC958346A}" type="slidenum">
              <a:rPr lang="en-US"/>
              <a:pPr/>
              <a:t>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>
                <a:solidFill>
                  <a:srgbClr val="CC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" descr="title header_green_3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title footer_green_3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38BF8-2414-4AA1-859E-69900029D26D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886F0-33EB-47EB-9B46-9C59F5AAD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CB2D4-11DB-460D-9293-B799E140C6C1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4D0B-A7B3-4F2C-A37F-C37A393B2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DDA1-444C-49C9-AD19-150AD704C6B0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644C-3F4A-414D-9482-5CF4BC353F9D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D1CD-EA46-454F-988E-89CAF70422EE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1C37-8097-4F9E-B087-F91A2EF37021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51C9-CF12-4676-9070-DBD35C03BDB2}" type="datetime1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5A31-7142-4510-A158-2CA4EED128C7}" type="datetime1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E8C1-E19A-490F-B653-6842943A0E1C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4F2F-C22C-4F01-B439-CF37D9C28950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48EFA-7BBE-4914-9220-192F49310C1B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F2CC-B88E-4710-B0B5-B70CF0A2F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8FE-1752-4A46-B371-9BB7F2EFA3CA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03E-F617-4CB3-824C-4D2087F2CB49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C3D2-FF6F-4995-B252-0F7DDC7D236D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0F66D-CA45-4DBF-9120-7C3FB8C597E7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E0049-F080-46F6-9CFD-DE2575887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4FDE1-E6F9-407F-AE99-E570DC2016F6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626-4714-4510-9839-69DD77C6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21CE-AC2D-40EE-8DBE-610E0EB462F9}" type="datetime1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80D54-36B5-446C-9824-C9708F2D1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D3E70-FCC5-4A73-B27F-F3A50F200207}" type="datetime1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E3F-174B-4001-B120-0D126F99C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BA233-0613-438A-971C-DA63D8ADA57B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5DF78-76EF-4AAD-ABE8-64621958B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E3D67-0577-440A-9752-9BD90E05219C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192A-311B-4FE4-A026-661978925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932A-8983-46ED-8B68-5B9CD47D0A3F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B49D-1007-404B-A7BA-0CAB333D9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6" descr="slide footer_green_37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967AB87-FB38-46D1-8834-DCDC6C946724}" type="datetime1">
              <a:rPr lang="en-US" smtClean="0"/>
              <a:t>3/8/2012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D2B02441-6D58-439C-BD34-C3C2A3FE8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4" descr="slide header_green_37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4660-81FB-4515-8F2F-7A75C781C51E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03FA-1912-4E01-B63D-AE0A4388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i="1" kern="1200">
          <a:solidFill>
            <a:srgbClr val="9900C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4552949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Quantum Noise in (High-Gain) FELs</a:t>
            </a:r>
            <a:endParaRPr lang="en-US" sz="3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743200"/>
            <a:ext cx="5715000" cy="32004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Kwang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-Je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Kim 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b="0" dirty="0" smtClean="0">
                <a:solidFill>
                  <a:schemeClr val="tx1">
                    <a:lumMod val="50000"/>
                  </a:schemeClr>
                </a:solidFill>
              </a:rPr>
              <a:t>Argonne National Laboratory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March 8, 2012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Future Light Sources WS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Jefferson Laboratory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Newport News, VA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endParaRPr lang="en-US" sz="2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0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907713" y="226631500"/>
              <a:ext cx="0" cy="0"/>
            </p14:xfrm>
          </p:contentPart>
        </mc:Choice>
        <mc:Fallback xmlns="">
          <p:pic>
            <p:nvPicPr>
              <p:cNvPr id="860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07713" y="226631500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"/>
            <a:ext cx="4038600" cy="24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Minimum noise </a:t>
            </a:r>
            <a:r>
              <a:rPr lang="en-US" dirty="0" err="1" smtClean="0"/>
              <a:t>wavepacket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382000" cy="5135563"/>
              </a:xfrm>
            </p:spPr>
            <p:txBody>
              <a:bodyPr/>
              <a:lstStyle/>
              <a:p>
                <a:r>
                  <a:rPr lang="en-US" sz="2000" dirty="0" smtClean="0"/>
                  <a:t>Require: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  <m:r>
                          <a:rPr lang="en-US" b="1" i="1" baseline="-25000" smtClean="0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begChr m:val="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>
                        <a:latin typeface="Cambria Math"/>
                        <a:ea typeface="Cambria Math"/>
                      </a:rPr>
                      <m:t>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begChr m:val="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𝛥𝜃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en-US">
                        <a:latin typeface="Cambria Math"/>
                      </a:rPr>
                      <m:t>[−(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]</m:t>
                    </m:r>
                    <m:r>
                      <m:rPr>
                        <m:nor/>
                      </m:rPr>
                      <a:rPr lang="en-US" i="1"/>
                      <m:t>  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: </a:t>
                </a:r>
                <a:r>
                  <a:rPr lang="en-US" sz="2000" dirty="0" smtClean="0"/>
                  <a:t>minimum noise</a:t>
                </a:r>
              </a:p>
              <a:p>
                <a:r>
                  <a:rPr lang="en-US" sz="2000" dirty="0" smtClean="0"/>
                  <a:t>To understand phase space distribution, look at Wigner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𝛥𝜃</m:t>
                      </m:r>
                      <m:r>
                        <a:rPr lang="en-US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>
                          <a:latin typeface="Cambria Math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𝛥𝜃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𝜉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𝛥𝜃</m:t>
                      </m:r>
                      <m:r>
                        <a:rPr lang="en-US">
                          <a:latin typeface="Cambria Math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𝜉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𝜉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sz="2000" dirty="0" smtClean="0"/>
                  <a:t>Tilted phase space, or chirped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/>
                            </a:rPr>
                            <m:t>𝛥𝜃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382000" cy="5135563"/>
              </a:xfrm>
              <a:blipFill rotWithShape="1">
                <a:blip r:embed="rId2"/>
                <a:stretch>
                  <a:fillRect l="-1091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minimum quantum noise relative Random SASE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</a:rPr>
                          <m:t>ℏ</m:t>
                        </m:r>
                        <m:r>
                          <a:rPr lang="en-US" sz="3200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3200">
                        <a:latin typeface="Cambria Math"/>
                      </a:rPr>
                      <m:t>∼2×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dirty="0" smtClean="0"/>
                  <a:t>Small but not negligible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868362"/>
          </a:xfrm>
        </p:spPr>
        <p:txBody>
          <a:bodyPr/>
          <a:lstStyle/>
          <a:p>
            <a:r>
              <a:rPr lang="en-US" sz="3600" dirty="0" smtClean="0"/>
              <a:t>EM Field Operator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Complex field amplitude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𝑎</m:t>
                    </m:r>
                    <m:r>
                      <a:rPr lang="en-US" sz="2800" b="0" i="1" baseline="-25000" smtClean="0">
                        <a:latin typeface="Cambria Math"/>
                        <a:sym typeface="Wingdings" pitchFamily="2" charset="2"/>
                      </a:rPr>
                      <m:t>𝐶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</a:t>
                </a:r>
                <a:r>
                  <a:rPr lang="en-US" dirty="0" smtClean="0">
                    <a:sym typeface="Wingdings" pitchFamily="2" charset="2"/>
                  </a:rPr>
                  <a:t>operator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sym typeface="Wingdings" pitchFamily="2" charset="2"/>
                          </a:rPr>
                          <m:t>𝑎</m:t>
                        </m:r>
                        <m:r>
                          <a:rPr lang="en-US" b="0" i="1" baseline="-2500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dirty="0" smtClean="0"/>
                  <a:t>( </a:t>
                </a:r>
                <a:r>
                  <a:rPr lang="en-US" dirty="0" err="1" smtClean="0"/>
                  <a:t>Hermitian</a:t>
                </a:r>
                <a:r>
                  <a:rPr lang="en-US" dirty="0" smtClean="0"/>
                  <a:t> conjugate)</a:t>
                </a:r>
              </a:p>
              <a:p>
                <a:r>
                  <a:rPr lang="en-US" dirty="0" smtClean="0"/>
                  <a:t>Intensity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b="0" i="1" dirty="0" smtClean="0"/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𝑎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𝑅</m:t>
                    </m:r>
                    <m:r>
                      <a:rPr lang="en-US" sz="2800" b="0" i="1" baseline="30000" dirty="0" smtClean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𝑎𝐼</m:t>
                    </m:r>
                    <m:r>
                      <a:rPr lang="en-US" sz="2800" b="0" i="1" baseline="30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/>
                      </a:rPr>
                      <m:t>R</m:t>
                    </m:r>
                    <m:r>
                      <a:rPr lang="en-US" b="0" i="0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)/2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baseline="-25000" smtClean="0">
                        <a:latin typeface="Cambria Math"/>
                      </a:rPr>
                      <m:t>𝐼</m:t>
                    </m:r>
                    <m:r>
                      <a:rPr lang="en-US" b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>
                        <a:latin typeface="Cambria Math"/>
                      </a:rPr>
                      <m:t>)/</m:t>
                    </m:r>
                    <m:r>
                      <a:rPr lang="en-US" b="0" i="1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b="1" i="1" baseline="30000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 smtClean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sym typeface="Wingdings" pitchFamily="2" charset="2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sym typeface="Wingdings" pitchFamily="2" charset="2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=(annihilation, creation operator)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=1,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= number operator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800" i="1" baseline="30000">
                        <a:latin typeface="Cambria Math"/>
                      </a:rPr>
                      <m:t>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𝒂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800" b="1" i="0" smtClean="0">
                        <a:latin typeface="Cambria Math"/>
                      </a:rPr>
                      <m:t>      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from vacuum fluctuation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  <a:blipFill rotWithShape="1">
                <a:blip r:embed="rId2"/>
                <a:stretch>
                  <a:fillRect l="-963" t="-539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Linear amplifier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3820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=(input, output) field operator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𝒇𝒂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=amplitude gain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operator for gain medium;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  <m:t>𝑭</m:t>
                        </m:r>
                        <m: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𝑭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 smtClean="0"/>
                  <a:t>    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⟨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𝑸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en-US" b="1" i="1" baseline="30000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en-US" i="1" baseline="3000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𝑭</m:t>
                            </m:r>
                          </m:e>
                        </m:d>
                        <m:r>
                          <a:rPr lang="en-US" i="1" baseline="3000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baseline="30000" dirty="0" smtClean="0"/>
                  <a:t>2 </a:t>
                </a:r>
                <a:r>
                  <a:rPr lang="en-US" dirty="0" smtClean="0"/>
                  <a:t> =</a:t>
                </a:r>
                <a:r>
                  <a:rPr lang="en-US" sz="2000" dirty="0" smtClean="0"/>
                  <a:t>power gain</a:t>
                </a:r>
                <a:endParaRPr lang="en-US" sz="2000" baseline="30000" dirty="0" smtClean="0"/>
              </a:p>
              <a:p>
                <a:r>
                  <a:rPr lang="en-US" dirty="0" smtClean="0"/>
                  <a:t>In the absence of initial photons;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𝑮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𝑭</m:t>
                            </m:r>
                          </m:e>
                        </m:d>
                        <m:r>
                          <a:rPr lang="en-US" i="1" baseline="3000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Can show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𝑭</m:t>
                            </m:r>
                          </m:e>
                        </m:d>
                        <m:r>
                          <a:rPr lang="en-US" i="1" baseline="3000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box>
                      <m:box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𝑮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dirty="0">
                        <a:sym typeface="Wingdings" pitchFamily="2" charset="2"/>
                      </a:rPr>
                      <m:t></m:t>
                    </m:r>
                    <m:r>
                      <m:rPr>
                        <m:nor/>
                      </m:rPr>
                      <a:rPr lang="en-US" b="1" i="0" dirty="0" smtClean="0">
                        <a:sym typeface="Wingdings" pitchFamily="2" charset="2"/>
                      </a:rPr>
                      <m:t>   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r>
                  <a:rPr lang="en-US" dirty="0" smtClean="0"/>
                  <a:t>The minimum noise is ½ input photon from VF and ½ input photon from amplifier reaction</a:t>
                </a:r>
              </a:p>
              <a:p>
                <a:r>
                  <a:rPr lang="en-US" dirty="0" smtClean="0">
                    <a:solidFill>
                      <a:srgbClr val="147E02"/>
                    </a:solidFill>
                  </a:rPr>
                  <a:t>Low noise in gain device (oscillator)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47E02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rgbClr val="147E0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rgbClr val="147E02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dirty="0" smtClean="0">
                  <a:solidFill>
                    <a:srgbClr val="147E0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382000" cy="5257800"/>
              </a:xfrm>
              <a:blipFill rotWithShape="1">
                <a:blip r:embed="rId2"/>
                <a:stretch>
                  <a:fillRect l="-1164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Proof </a:t>
            </a:r>
            <a:r>
              <a:rPr lang="en-US" sz="2400" b="0" i="0" dirty="0" smtClean="0"/>
              <a:t>(C. M. Caves, PRD, 1817 (1982))</a:t>
            </a:r>
            <a:endParaRPr lang="en-US" sz="2400" b="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06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𝑭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𝑭</m:t>
                        </m:r>
                        <m:r>
                          <a:rPr lang="en-US" b="1" i="1" baseline="-25000" dirty="0" smtClean="0">
                            <a:latin typeface="Cambria Math"/>
                          </a:rPr>
                          <m:t>𝑹</m:t>
                        </m:r>
                        <m:r>
                          <a:rPr lang="en-US" b="1" i="1" baseline="30000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𝑭𝑰</m:t>
                        </m:r>
                        <m:r>
                          <a:rPr lang="en-US" b="1" i="1" baseline="30000" dirty="0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b="1" i="1" baseline="-25000" dirty="0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  <m:r>
                              <a:rPr lang="en-US" b="1" i="1" baseline="3000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b="1" i="1" baseline="-25000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  <m:r>
                              <a:rPr lang="en-US" b="1" i="1" baseline="3000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</m:e>
                    </m:rad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b="1" i="1" baseline="-25000" dirty="0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b="1" i="1" baseline="-25000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</m:d>
                      </m:e>
                    </m:d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  <m:r>
                              <a:rPr lang="en-US" b="1" i="1" baseline="-2500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i="1" baseline="-25000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b="1" i="1" baseline="30000" dirty="0" smtClean="0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i="1" baseline="-25000" dirty="0"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en-US" i="1" baseline="-25000" dirty="0">
                            <a:latin typeface="Cambria Math"/>
                            <a:ea typeface="Cambria Math"/>
                          </a:rPr>
                          <m:t> 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i="1" baseline="-25000" dirty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sym typeface="Wingdings" pitchFamily="2" charset="2"/>
                          </a:rPr>
                          <m:t>𝒊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sym typeface="Wingdings" pitchFamily="2" charset="2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 (</m:t>
                    </m:r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0000CC"/>
                            </a:solidFill>
                          </a:rPr>
                          <m:t>2 </m:t>
                        </m:r>
                      </m:e>
                    </m:d>
                    <m:r>
                      <a:rPr lang="en-US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en-US" i="1" baseline="3000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𝑮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0000CC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sym typeface="Wingdings" pitchFamily="2" charset="2"/>
                          </a:rPr>
                          <m:t>𝒃</m:t>
                        </m:r>
                        <m:r>
                          <a:rPr lang="en-US" b="1" i="1" baseline="30000" dirty="0" smtClean="0">
                            <a:solidFill>
                              <a:srgbClr val="0000CC"/>
                            </a:solidFill>
                            <a:latin typeface="Cambria Math"/>
                            <a:sym typeface="Wingdings" pitchFamily="2" charset="2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0000CC"/>
                            </a:solidFill>
                            <a:latin typeface="Cambria Math"/>
                            <a:sym typeface="Wingdings" pitchFamily="2" charset="2"/>
                          </a:rPr>
                          <m:t>𝒃</m:t>
                        </m:r>
                      </m:e>
                    </m:d>
                    <m:r>
                      <a:rPr lang="en-US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𝟏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Condition for minimum noise: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=0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dirty="0" smtClean="0">
                  <a:solidFill>
                    <a:srgbClr val="0000CC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069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FEL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63000" cy="5029200"/>
              </a:xfrm>
            </p:spPr>
            <p:txBody>
              <a:bodyPr/>
              <a:lstStyle/>
              <a:p>
                <a:r>
                  <a:rPr lang="en-US" sz="2000" dirty="0" smtClean="0"/>
                  <a:t>Classical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acc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den>
                    </m:f>
                    <m:r>
                      <a:rPr lang="en-US" sz="2000">
                        <a:latin typeface="Cambria Math"/>
                      </a:rPr>
                      <m:t>≡</m:t>
                    </m:r>
                    <m:r>
                      <a:rPr lang="en-US" sz="2000" i="1">
                        <a:latin typeface="Cambria Math"/>
                      </a:rPr>
                      <m:t>𝛥</m:t>
                    </m:r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𝛿𝜈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: </m:t>
                        </m:r>
                      </m:e>
                    </m:nary>
                  </m:oMath>
                </a14:m>
                <a:r>
                  <a:rPr lang="en-US" sz="2000" dirty="0" smtClean="0"/>
                  <a:t>  </a:t>
                </a:r>
              </a:p>
              <a:p>
                <a:r>
                  <a:rPr lang="en-US" sz="2000" dirty="0"/>
                  <a:t>F</a:t>
                </a:r>
                <a:r>
                  <a:rPr lang="en-US" sz="2000" dirty="0" smtClean="0"/>
                  <a:t>ield </a:t>
                </a:r>
                <a:r>
                  <a:rPr lang="en-US" sz="2000" dirty="0"/>
                  <a:t>energy density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𝜌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r>
                  <a:rPr lang="en-US" sz="2000" dirty="0" smtClean="0"/>
                  <a:t>Quantum: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latin typeface="Cambria Math"/>
                      </a:rPr>
                      <m:t>→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r>
                      <a:rPr lang="en-US" sz="2000" b="1" i="0" smtClean="0">
                        <a:latin typeface="Cambria Math"/>
                      </a:rPr>
                      <m:t> :     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i="0" dirty="0" smtClean="0">
                    <a:latin typeface="Cambria Math"/>
                  </a:rPr>
                  <a:t>=1</a:t>
                </a:r>
              </a:p>
              <a:p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ℏ</m:t>
                    </m:r>
                    <m:r>
                      <a:rPr lang="en-US" sz="2000" i="1">
                        <a:latin typeface="Cambria Math"/>
                      </a:rPr>
                      <m:t>𝜔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𝜌</m:t>
                    </m:r>
                    <m:r>
                      <a:rPr lang="en-US" sz="2000" i="1">
                        <a:latin typeface="Cambria Math"/>
                      </a:rPr>
                      <m:t>𝑉𝑢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𝜌</m:t>
                    </m:r>
                    <m:r>
                      <a:rPr lang="en-US" sz="2000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2000" i="1"/>
                      <m:t>  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</a:rPr>
                      <m:t>𝑞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CC"/>
                            </a:solidFill>
                            <a:latin typeface="Cambria Math"/>
                          </a:rPr>
                          <m:t>ℏ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 smtClean="0"/>
                  <a:t> 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𝛿𝜈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=−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;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63000" cy="5029200"/>
              </a:xfrm>
              <a:blipFill rotWithShape="1">
                <a:blip r:embed="rId2"/>
                <a:stretch>
                  <a:fillRect l="-556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 FEL equation in collective variables </a:t>
            </a:r>
            <a:r>
              <a:rPr lang="en-US" sz="2400" b="0" i="0" dirty="0" smtClean="0"/>
              <a:t>(R. </a:t>
            </a:r>
            <a:r>
              <a:rPr lang="en-US" sz="2400" b="0" i="0" dirty="0" err="1" smtClean="0"/>
              <a:t>Bonifacio</a:t>
            </a:r>
            <a:r>
              <a:rPr lang="en-US" sz="2400" b="0" i="0" dirty="0" smtClean="0"/>
              <a:t>, </a:t>
            </a:r>
            <a:r>
              <a:rPr lang="en-US" sz="2400" b="0" i="0" dirty="0" err="1" smtClean="0"/>
              <a:t>et.,al</a:t>
            </a:r>
            <a:r>
              <a:rPr lang="en-US" sz="2400" b="0" i="0" dirty="0" smtClean="0"/>
              <a:t>.)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Bunching 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Collective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 smtClean="0"/>
                  <a:t>=classical,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small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  <m:r>
                          <a:rPr lang="en-US" sz="320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𝛿𝜈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𝑎</m:t>
                    </m:r>
                    <m: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𝑖𝑃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 ,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sz="32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3200" dirty="0" smtClean="0">
                  <a:solidFill>
                    <a:srgbClr val="0000CC"/>
                  </a:solidFill>
                </a:endParaRPr>
              </a:p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Formally identical to classical equation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25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err="1">
                <a:latin typeface="Symbol" pitchFamily="18" charset="2"/>
              </a:rPr>
              <a:t>lt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5344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+1=0</m:t>
                        </m:r>
                      </m:e>
                    </m:d>
                  </m:oMath>
                </a14:m>
                <a:r>
                  <a:rPr lang="en-US" dirty="0" smtClean="0"/>
                  <a:t>, maximum growth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=−1,</m:t>
                    </m:r>
                    <m:r>
                      <m:rPr>
                        <m:nor/>
                      </m:rPr>
                      <a:rPr lang="en-US" i="1"/>
                      <m:t>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i="1"/>
                      <m:t>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i="1"/>
                      <m:t> 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,−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i="1"/>
                          <m:t> 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>
                        <a:latin typeface="Cambria Math"/>
                      </a:rPr>
                      <m:t>&gt;&gt;1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534400" cy="4525963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Amplified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334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ℏ</m:t>
                        </m:r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𝑑𝑃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|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p>
                                        </m:sSubSup>
                                      </m:sup>
                                    </m:sSup>
                                  </m:e>
                                </m:nary>
                                <m:r>
                                  <a:rPr lang="en-US">
                                    <a:latin typeface="Cambria Math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first two terms are classical coherent amplification and SASE, respectively</a:t>
                </a:r>
              </a:p>
              <a:p>
                <a:r>
                  <a:rPr lang="en-US" dirty="0" smtClean="0"/>
                  <a:t>Random electron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Noise suppression schemes ( A. </a:t>
                </a:r>
                <a:r>
                  <a:rPr lang="en-US" dirty="0" err="1" smtClean="0"/>
                  <a:t>Gover</a:t>
                </a:r>
                <a:r>
                  <a:rPr lang="en-US" dirty="0" smtClean="0"/>
                  <a:t>,..)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r>
                      <a:rPr lang="en-US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Classical (KJK and RRL, FEL 2011) and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quantum limitation of the suppression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334000"/>
              </a:xfrm>
              <a:blipFill rotWithShape="1">
                <a:blip r:embed="rId2"/>
                <a:stretch>
                  <a:fillRect l="-929" r="-1429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Noise KJK FLS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Quantum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e>
                    </m:nary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𝛥𝜃</m:t>
                    </m:r>
                    <m:r>
                      <a:rPr lang="en-US" b="1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/>
                  <a:t>representation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>
                        <a:latin typeface="Cambria Math"/>
                      </a:rPr>
                      <m:t>=−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𝜕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r>
                  <a:rPr lang="en-US" sz="2000" dirty="0" smtClean="0"/>
                  <a:t>Assume Gaussian </a:t>
                </a:r>
                <a:r>
                  <a:rPr lang="en-US" sz="2000" dirty="0" err="1" smtClean="0"/>
                  <a:t>wavefunction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𝛥𝜃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𝛹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/>
                      </a:rPr>
                      <m:t>)=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i="1"/>
                      <m:t> 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Cross terms do not contribute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sub>
                            </m:sSub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𝐆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en-US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(C. Schroder, C. </a:t>
                </a:r>
                <a:r>
                  <a:rPr lang="en-US" sz="2000" dirty="0" err="1" smtClean="0"/>
                  <a:t>Pellegrini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P.Chen</a:t>
                </a:r>
                <a:r>
                  <a:rPr lang="en-US" sz="2000" dirty="0" smtClean="0"/>
                  <a:t>)</a:t>
                </a:r>
              </a:p>
              <a:p>
                <a:pPr>
                  <a:buFont typeface="Wingdings"/>
                  <a:buChar char="à"/>
                </a:pPr>
                <a:r>
                  <a:rPr lang="en-US" sz="2000" dirty="0" smtClean="0">
                    <a:sym typeface="Wingdings" pitchFamily="2" charset="2"/>
                  </a:rPr>
                  <a:t>Minimum =3/2</a:t>
                </a:r>
              </a:p>
              <a:p>
                <a:r>
                  <a:rPr lang="en-US" sz="2000" dirty="0" smtClean="0">
                    <a:sym typeface="Wingdings" pitchFamily="2" charset="2"/>
                  </a:rPr>
                  <a:t>However the minimum should be 1=1/2+1/2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257800"/>
              </a:xfrm>
              <a:blipFill rotWithShape="1">
                <a:blip r:embed="rId2"/>
                <a:stretch>
                  <a:fillRect l="-1094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Quantum Noise KJK FLS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F2CC-B88E-4710-B0B5-B70CF0A2F6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green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lnDef>
  </a:objectDefaults>
  <a:extraClrSchemeLst>
    <a:extraClrScheme>
      <a:clrScheme name="green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green_2003</Template>
  <TotalTime>2420</TotalTime>
  <Words>1355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green_2003</vt:lpstr>
      <vt:lpstr>Custom Design</vt:lpstr>
      <vt:lpstr>Quantum Noise in (High-Gain) FELs</vt:lpstr>
      <vt:lpstr>EM Field Operator </vt:lpstr>
      <vt:lpstr>Linear amplifier</vt:lpstr>
      <vt:lpstr>Proof (C. M. Caves, PRD, 1817 (1982))</vt:lpstr>
      <vt:lpstr>FEL equation</vt:lpstr>
      <vt:lpstr>Heisenberg FEL equation in collective variables (R. Bonifacio, et.,al.)</vt:lpstr>
      <vt:lpstr>Solution exp(ilt)</vt:lpstr>
      <vt:lpstr>Amplified power</vt:lpstr>
      <vt:lpstr>Quantum noise</vt:lpstr>
      <vt:lpstr>Minimum noise wavepacket</vt:lpstr>
      <vt:lpstr>Magnitude of minimum quantum noise relative Random SASE</vt:lpstr>
    </vt:vector>
  </TitlesOfParts>
  <Company>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Dwilkin</dc:creator>
  <cp:lastModifiedBy>kwangje</cp:lastModifiedBy>
  <cp:revision>125</cp:revision>
  <dcterms:created xsi:type="dcterms:W3CDTF">2009-10-30T18:02:07Z</dcterms:created>
  <dcterms:modified xsi:type="dcterms:W3CDTF">2012-03-08T15:02:48Z</dcterms:modified>
</cp:coreProperties>
</file>